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61" r:id="rId3"/>
    <p:sldId id="262" r:id="rId4"/>
    <p:sldId id="281" r:id="rId5"/>
    <p:sldId id="283" r:id="rId6"/>
    <p:sldId id="284" r:id="rId7"/>
    <p:sldId id="282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19" r:id="rId37"/>
    <p:sldId id="318" r:id="rId38"/>
    <p:sldId id="332" r:id="rId39"/>
    <p:sldId id="333" r:id="rId40"/>
    <p:sldId id="334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226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29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42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1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61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15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85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5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6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15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48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589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46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37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7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947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214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18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426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91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4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55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98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251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465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25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468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027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913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722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224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67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57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92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6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2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20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85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3725" y="1566700"/>
            <a:ext cx="68727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 smtClean="0">
                <a:solidFill>
                  <a:schemeClr val="lt1"/>
                </a:solidFill>
              </a:rPr>
              <a:t>GESTOR E FISCAL DE CONTRATOS</a:t>
            </a:r>
            <a:endParaRPr sz="3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RECEBIMENTO </a:t>
            </a:r>
            <a:r>
              <a:rPr lang="pt-BR" b="1" dirty="0"/>
              <a:t>DEFINITIVO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45675"/>
            <a:ext cx="8520600" cy="3312950"/>
          </a:xfrm>
        </p:spPr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2 Recebimento Definitivo -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Realizado pelo </a:t>
            </a:r>
            <a:r>
              <a:rPr lang="pt-BR" sz="2000" b="1" dirty="0">
                <a:solidFill>
                  <a:schemeClr val="tx1"/>
                </a:solidFill>
              </a:rPr>
              <a:t>Gestor do Contrato</a:t>
            </a:r>
            <a:r>
              <a:rPr lang="pt-BR" sz="2000" dirty="0">
                <a:solidFill>
                  <a:schemeClr val="tx1"/>
                </a:solidFill>
              </a:rPr>
              <a:t> ou por comissão designada pela autoridade, também no prazo de </a:t>
            </a:r>
            <a:r>
              <a:rPr lang="pt-BR" sz="2000" b="1" dirty="0">
                <a:solidFill>
                  <a:schemeClr val="tx1"/>
                </a:solidFill>
              </a:rPr>
              <a:t>10 dias</a:t>
            </a:r>
            <a:r>
              <a:rPr lang="pt-BR" sz="2000" dirty="0">
                <a:solidFill>
                  <a:schemeClr val="tx1"/>
                </a:solidFill>
              </a:rPr>
              <a:t> contados do recebimento provisório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</a:t>
            </a:r>
            <a:r>
              <a:rPr lang="pt-BR" sz="2000" b="1" dirty="0">
                <a:solidFill>
                  <a:schemeClr val="tx1"/>
                </a:solidFill>
              </a:rPr>
              <a:t>Prazos Excepcionais (Contratações de menor valor</a:t>
            </a:r>
            <a:r>
              <a:rPr lang="pt-BR" sz="2000" b="1" dirty="0" smtClean="0">
                <a:solidFill>
                  <a:schemeClr val="tx1"/>
                </a:solidFill>
              </a:rPr>
              <a:t>) -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Para contratações diretas por dispensa baseadas em valor (Art. 75, inciso II), o prazo de recebimento definitivo é </a:t>
            </a:r>
            <a:r>
              <a:rPr lang="pt-BR" sz="2000" b="1" dirty="0">
                <a:solidFill>
                  <a:schemeClr val="tx1"/>
                </a:solidFill>
              </a:rPr>
              <a:t>reduzido à metade (5 dias)</a:t>
            </a:r>
            <a:r>
              <a:rPr lang="pt-BR" sz="2000" dirty="0">
                <a:solidFill>
                  <a:schemeClr val="tx1"/>
                </a:solidFill>
              </a:rPr>
              <a:t>, agilizando o trâmite para pequenos serviços e compras.</a:t>
            </a:r>
          </a:p>
        </p:txBody>
      </p:sp>
    </p:spTree>
    <p:extLst>
      <p:ext uri="{BB962C8B-B14F-4D97-AF65-F5344CB8AC3E}">
        <p14:creationId xmlns:p14="http://schemas.microsoft.com/office/powerpoint/2010/main" val="119111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RECEBIMENTO </a:t>
            </a:r>
            <a:r>
              <a:rPr lang="pt-BR" b="1" dirty="0"/>
              <a:t>DEFINITIVO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Formalidades</a:t>
            </a:r>
            <a:r>
              <a:rPr lang="pt-BR" sz="2000" b="1" dirty="0">
                <a:solidFill>
                  <a:schemeClr val="tx1"/>
                </a:solidFill>
              </a:rPr>
              <a:t>:</a:t>
            </a:r>
            <a:r>
              <a:rPr lang="pt-BR" sz="2000" dirty="0">
                <a:solidFill>
                  <a:schemeClr val="tx1"/>
                </a:solidFill>
              </a:rPr>
              <a:t> Exige termo detalhado e a consequente aceitação. O recebimento definitivo não exime o contratado de responsabilidades futuras por vícios ocultos ou pela qualidade/segurança do serviço, conforme o Código Civil e as regras de responsabilidade objetiva da Lei nº 14.133.</a:t>
            </a:r>
          </a:p>
        </p:txBody>
      </p:sp>
    </p:spTree>
    <p:extLst>
      <p:ext uri="{BB962C8B-B14F-4D97-AF65-F5344CB8AC3E}">
        <p14:creationId xmlns:p14="http://schemas.microsoft.com/office/powerpoint/2010/main" val="239756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GESTÃO DOCUMENTAL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PRONTUÁRIO DA FISCALIZAÇÃO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	O histórico de gerenciamento do contrato ganhou um peso muito maior com a Nova Lei (Art. 117, § 1º), exigindo que todas as ocorrências sejam registradas formalmente. Esse compilado é o que chamamos de </a:t>
            </a:r>
            <a:r>
              <a:rPr lang="pt-BR" b="1" dirty="0">
                <a:solidFill>
                  <a:schemeClr val="tx1"/>
                </a:solidFill>
              </a:rPr>
              <a:t>Prontuário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b="1" dirty="0">
                <a:solidFill>
                  <a:schemeClr val="tx1"/>
                </a:solidFill>
              </a:rPr>
              <a:t>Digital por </a:t>
            </a:r>
            <a:r>
              <a:rPr lang="pt-BR" b="1" dirty="0" smtClean="0">
                <a:solidFill>
                  <a:schemeClr val="tx1"/>
                </a:solidFill>
              </a:rPr>
              <a:t>Regra -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Seguindo a diretriz da Lei nº 14.133/2021, os processos licitatórios e contratuais são </a:t>
            </a:r>
            <a:r>
              <a:rPr lang="pt-BR" b="1" dirty="0">
                <a:solidFill>
                  <a:schemeClr val="tx1"/>
                </a:solidFill>
              </a:rPr>
              <a:t>preferencialmente digitais</a:t>
            </a:r>
            <a:r>
              <a:rPr lang="pt-BR" dirty="0">
                <a:solidFill>
                  <a:schemeClr val="tx1"/>
                </a:solidFill>
              </a:rPr>
              <a:t>. O prontuário físico hoje é exceção motivada.</a:t>
            </a:r>
          </a:p>
        </p:txBody>
      </p:sp>
    </p:spTree>
    <p:extLst>
      <p:ext uri="{BB962C8B-B14F-4D97-AF65-F5344CB8AC3E}">
        <p14:creationId xmlns:p14="http://schemas.microsoft.com/office/powerpoint/2010/main" val="102651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GESTÃO DOCUMENTAL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O que deve conter no Prontuário:</a:t>
            </a:r>
            <a:endParaRPr lang="pt-BR" sz="20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- Atos </a:t>
            </a:r>
            <a:r>
              <a:rPr lang="pt-BR" sz="2000" dirty="0">
                <a:solidFill>
                  <a:schemeClr val="tx1"/>
                </a:solidFill>
              </a:rPr>
              <a:t>de designação dos fiscais e gestores.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- Ordens </a:t>
            </a:r>
            <a:r>
              <a:rPr lang="pt-BR" sz="2000" dirty="0">
                <a:solidFill>
                  <a:schemeClr val="tx1"/>
                </a:solidFill>
              </a:rPr>
              <a:t>de Serviço (OS) e cronogramas de execução.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- Registro </a:t>
            </a:r>
            <a:r>
              <a:rPr lang="pt-BR" sz="2000" dirty="0">
                <a:solidFill>
                  <a:schemeClr val="tx1"/>
                </a:solidFill>
              </a:rPr>
              <a:t>diário de ocorrências (anotações de faltas, atrasos, pedidos de substituição de pessoal).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3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GESTÃO DOCUMENTAL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- Notificações </a:t>
            </a:r>
            <a:r>
              <a:rPr lang="pt-BR" sz="2000" dirty="0">
                <a:solidFill>
                  <a:schemeClr val="tx1"/>
                </a:solidFill>
              </a:rPr>
              <a:t>expedidas à empresa e </a:t>
            </a:r>
            <a:r>
              <a:rPr lang="pt-BR" sz="2000" dirty="0" smtClean="0">
                <a:solidFill>
                  <a:schemeClr val="tx1"/>
                </a:solidFill>
              </a:rPr>
              <a:t>as </a:t>
            </a:r>
            <a:r>
              <a:rPr lang="pt-BR" sz="2000" dirty="0">
                <a:solidFill>
                  <a:schemeClr val="tx1"/>
                </a:solidFill>
              </a:rPr>
              <a:t>respectivas defesas prévias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</a:t>
            </a:r>
            <a:r>
              <a:rPr lang="pt-BR" sz="2000" dirty="0" smtClean="0">
                <a:solidFill>
                  <a:schemeClr val="tx1"/>
                </a:solidFill>
              </a:rPr>
              <a:t>- Cópias </a:t>
            </a:r>
            <a:r>
              <a:rPr lang="pt-BR" sz="2000" dirty="0">
                <a:solidFill>
                  <a:schemeClr val="tx1"/>
                </a:solidFill>
              </a:rPr>
              <a:t>de folhas de pagamento, guias de FGTS/INSS e certidões (guardadas pelo Fiscal Administrativo</a:t>
            </a:r>
            <a:r>
              <a:rPr lang="pt-BR" sz="2000" dirty="0" smtClean="0">
                <a:solidFill>
                  <a:schemeClr val="tx1"/>
                </a:solidFill>
              </a:rPr>
              <a:t>).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- Termos </a:t>
            </a:r>
            <a:r>
              <a:rPr lang="pt-BR" sz="2000" dirty="0">
                <a:solidFill>
                  <a:schemeClr val="tx1"/>
                </a:solidFill>
              </a:rPr>
              <a:t>de Recebimento Provisório e Definitivo.</a:t>
            </a:r>
          </a:p>
        </p:txBody>
      </p:sp>
    </p:spTree>
    <p:extLst>
      <p:ext uri="{BB962C8B-B14F-4D97-AF65-F5344CB8AC3E}">
        <p14:creationId xmlns:p14="http://schemas.microsoft.com/office/powerpoint/2010/main" val="411898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GESTÃO DOCUMENTAL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Importância </a:t>
            </a:r>
            <a:r>
              <a:rPr lang="pt-BR" sz="2000" b="1" dirty="0">
                <a:solidFill>
                  <a:schemeClr val="tx1"/>
                </a:solidFill>
              </a:rPr>
              <a:t>Jurídica:</a:t>
            </a:r>
            <a:r>
              <a:rPr lang="pt-BR" sz="2000" dirty="0">
                <a:solidFill>
                  <a:schemeClr val="tx1"/>
                </a:solidFill>
              </a:rPr>
              <a:t> O prontuário é a blindagem do fiscal e a base legal da Administração. Se houver necessidade de aplicar uma sanção (multa, suspensão) ou de reter pagamentos, a prova jurídica indispensável estará integralmente dentro desse prontuário bem gerido.</a:t>
            </a:r>
          </a:p>
        </p:txBody>
      </p:sp>
    </p:spTree>
    <p:extLst>
      <p:ext uri="{BB962C8B-B14F-4D97-AF65-F5344CB8AC3E}">
        <p14:creationId xmlns:p14="http://schemas.microsoft.com/office/powerpoint/2010/main" val="172013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fiscalização de contratos é um dos pilares da gestão pública, garantindo que o que foi contratado seja entregue conforme o planejado. </a:t>
            </a: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Nova Lei de Licitações e Contratos reforçou a importância dessa atividade, estabelecendo um processo mais estruturado, com funções claras e consequências bem definidas para o descumprimento.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1  PREPARAÇÃO E PLANEJAMENTO: (PRÉ – EXECUÇÃO)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dirty="0">
                <a:solidFill>
                  <a:schemeClr val="tx1"/>
                </a:solidFill>
              </a:rPr>
              <a:t>Etapa que garante a segurança jurídica do processo licitatório, ocorre antes mesmo do início do contrato.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- Designação dos Fiscais: </a:t>
            </a:r>
            <a:r>
              <a:rPr lang="pt-BR" sz="2000" dirty="0">
                <a:solidFill>
                  <a:schemeClr val="tx1"/>
                </a:solidFill>
              </a:rPr>
              <a:t>faz parte da governança, é responsabilidade da autoridade competente que deve aplicar os princípios da segregação de funções e da gestão por competência.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Conhecimento do Contrato: </a:t>
            </a:r>
            <a:r>
              <a:rPr lang="pt-BR" sz="2000" dirty="0">
                <a:solidFill>
                  <a:schemeClr val="tx1"/>
                </a:solidFill>
              </a:rPr>
              <a:t>Analisar detalhadamente o </a:t>
            </a:r>
            <a:r>
              <a:rPr lang="pt-BR" sz="2000" b="1" dirty="0">
                <a:solidFill>
                  <a:schemeClr val="tx1"/>
                </a:solidFill>
              </a:rPr>
              <a:t>Termo de Referência</a:t>
            </a:r>
            <a:r>
              <a:rPr lang="pt-BR" sz="2000" dirty="0">
                <a:solidFill>
                  <a:schemeClr val="tx1"/>
                </a:solidFill>
              </a:rPr>
              <a:t> ou </a:t>
            </a:r>
            <a:r>
              <a:rPr lang="pt-BR" sz="2000" b="1" dirty="0">
                <a:solidFill>
                  <a:schemeClr val="tx1"/>
                </a:solidFill>
              </a:rPr>
              <a:t>Projeto Básico</a:t>
            </a:r>
            <a:r>
              <a:rPr lang="pt-BR" sz="2000" dirty="0">
                <a:solidFill>
                  <a:schemeClr val="tx1"/>
                </a:solidFill>
              </a:rPr>
              <a:t>, compreendendo todas as especificações e requisitos técnicos.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Ler o contrato e seus anexos para entender as cláusulas de execução, penalidades, prazos e obrigações das partes.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0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i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Reunião Inicial:</a:t>
            </a:r>
            <a:r>
              <a:rPr lang="pt-BR" sz="2000" dirty="0">
                <a:solidFill>
                  <a:schemeClr val="tx1"/>
                </a:solidFill>
              </a:rPr>
              <a:t> Agendar uma reunião com a empresa contratada (e, se necessário, com o gestor) para alinhar expectativas, esclarecer dúvidas e definir os canais de comunicação.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Elaboração de Ferramentas de Fiscalização:</a:t>
            </a:r>
            <a:r>
              <a:rPr lang="pt-BR" sz="2000" dirty="0">
                <a:solidFill>
                  <a:schemeClr val="tx1"/>
                </a:solidFill>
              </a:rPr>
              <a:t> Criar um cronograma de atividades e entregas. Desenvolver formulários ou planilhas para registrar as ocorrências diárias, como não conformidades, atrasos ou problemas.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dirty="0" err="1" smtClean="0">
                <a:latin typeface="+mn-lt"/>
                <a:cs typeface="Times New Roman" panose="02020603050405020304" pitchFamily="18" charset="0"/>
              </a:rPr>
              <a:t>PROFª</a:t>
            </a:r>
            <a:r>
              <a:rPr lang="pt-B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+mn-lt"/>
                <a:cs typeface="Times New Roman" panose="02020603050405020304" pitchFamily="18" charset="0"/>
              </a:rPr>
              <a:t>JULIANA </a:t>
            </a:r>
            <a:r>
              <a:rPr lang="pt-BR" sz="2400" dirty="0" smtClean="0">
                <a:latin typeface="+mn-lt"/>
                <a:cs typeface="Times New Roman" panose="02020603050405020304" pitchFamily="18" charset="0"/>
              </a:rPr>
              <a:t>FIORESE</a:t>
            </a:r>
          </a:p>
          <a:p>
            <a:pPr marL="0" indent="0" algn="ctr">
              <a:buNone/>
            </a:pPr>
            <a:endParaRPr lang="pt-BR" sz="24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+mn-lt"/>
                <a:cs typeface="Times New Roman" panose="02020603050405020304" pitchFamily="18" charset="0"/>
              </a:rPr>
              <a:t>Bacharel em Direito pela PUC-PR, assessora pública na prefeitura de Curitiba há 18 anos, especialista em licitações, contratos e convênios. Analista Master de Licitações. Pregoeira e Presidente da Comissão de Licitações.</a:t>
            </a:r>
          </a:p>
        </p:txBody>
      </p:sp>
    </p:spTree>
    <p:extLst>
      <p:ext uri="{BB962C8B-B14F-4D97-AF65-F5344CB8AC3E}">
        <p14:creationId xmlns:p14="http://schemas.microsoft.com/office/powerpoint/2010/main" val="117271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2 EXECUÇÃO E ACOMPANHAMENTO: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Nesta fase, o fiscal atua de forma proativa para monitorar a execução do objeto contratado.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Acompanhamento da Execução:</a:t>
            </a:r>
            <a:r>
              <a:rPr lang="pt-BR" sz="2000" dirty="0">
                <a:solidFill>
                  <a:schemeClr val="tx1"/>
                </a:solidFill>
              </a:rPr>
              <a:t> verificar se o cronograma físico-financeiro está sendo cumprido. Acompanhar a entrega de materiais, a alocação de pessoal e a execução dos serviços.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Verificação de Conformidade:</a:t>
            </a:r>
            <a:r>
              <a:rPr lang="pt-BR" sz="2000" dirty="0">
                <a:solidFill>
                  <a:schemeClr val="tx1"/>
                </a:solidFill>
              </a:rPr>
              <a:t> checar se a qualidade do serviço ou do bem entregue está de acordo com as especificações do edital. Conferir se os profissionais alocados pela contratada têm a qualificação exigida.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Registro de Ocorrências: </a:t>
            </a:r>
            <a:r>
              <a:rPr lang="pt-BR" sz="2000" dirty="0">
                <a:solidFill>
                  <a:schemeClr val="tx1"/>
                </a:solidFill>
              </a:rPr>
              <a:t>documentar todas as não conformidades, atrasos ou problemas de forma clara e detalhada. Registrar as comunicações com a contratada (e-mails, ofícios, atas de reunião).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- Gestão de Alterações:</a:t>
            </a:r>
            <a:r>
              <a:rPr lang="pt-BR" sz="2000" dirty="0">
                <a:solidFill>
                  <a:schemeClr val="tx1"/>
                </a:solidFill>
              </a:rPr>
              <a:t> encaminhar ao gestor qualquer solicitação de alteração contratual (aditivos, reajustes, etc.), com a devida justificativa técnica.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 	* DOCUMENTAR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3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3 RECEBIMENTO DO OBJETO – ENTREGA: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	Essa é uma das etapas mais críticas, pois formaliza a aceitação do objeto pela Administração.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	- </a:t>
            </a:r>
            <a:r>
              <a:rPr lang="pt-BR" b="1" dirty="0">
                <a:solidFill>
                  <a:schemeClr val="tx1"/>
                </a:solidFill>
              </a:rPr>
              <a:t>Recebimento Provisório:</a:t>
            </a:r>
            <a:r>
              <a:rPr lang="pt-BR" dirty="0">
                <a:solidFill>
                  <a:schemeClr val="tx1"/>
                </a:solidFill>
              </a:rPr>
              <a:t> confirmar que o objeto foi entregue no prazo e local acordados. Realizar uma inspeção visual e atestar o recebimento, sem necessariamente aceitar a qualidade final.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	Emitir o </a:t>
            </a:r>
            <a:r>
              <a:rPr lang="pt-BR" b="1" dirty="0">
                <a:solidFill>
                  <a:schemeClr val="tx1"/>
                </a:solidFill>
              </a:rPr>
              <a:t>Termo de Recebimento Provisório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Recebimento Definitivo:</a:t>
            </a:r>
            <a:r>
              <a:rPr lang="pt-BR" sz="2000" dirty="0">
                <a:solidFill>
                  <a:schemeClr val="tx1"/>
                </a:solidFill>
              </a:rPr>
              <a:t> conceder o prazo para a contratada corrigir eventuais problemas identificados no recebimento provisório. Testar, analisar e verificar a conformidade final do objeto.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Verificar se as obrigações fiscais e trabalhistas da contratada foram cumpridas (em contratos de mão de obra).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Emitir o </a:t>
            </a:r>
            <a:r>
              <a:rPr lang="pt-BR" sz="2000" b="1" dirty="0">
                <a:solidFill>
                  <a:schemeClr val="tx1"/>
                </a:solidFill>
              </a:rPr>
              <a:t>Termo de Recebimento Definitivo</a:t>
            </a:r>
            <a:r>
              <a:rPr lang="pt-BR" sz="2000" dirty="0">
                <a:solidFill>
                  <a:schemeClr val="tx1"/>
                </a:solidFill>
              </a:rPr>
              <a:t>, atestando a aceitação do objeto.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4 GESTÃO DO PAGAMENTO E SANÇÕES: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dirty="0">
                <a:solidFill>
                  <a:schemeClr val="tx1"/>
                </a:solidFill>
              </a:rPr>
              <a:t>Após o recebimento, a fiscalização continua para garantir a conclusão do processo.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- Atesto de Nota Fiscal: </a:t>
            </a:r>
            <a:r>
              <a:rPr lang="pt-BR" sz="2000" dirty="0">
                <a:solidFill>
                  <a:schemeClr val="tx1"/>
                </a:solidFill>
              </a:rPr>
              <a:t>conferir a nota fiscal com os serviços ou bens entregues. Atestar a nota fiscal para que o pagamento seja processado, garantindo que o pagamento corresponda ao que foi de fato executado.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Aplicação de Sanções:</a:t>
            </a:r>
            <a:r>
              <a:rPr lang="pt-BR" sz="2000" dirty="0">
                <a:solidFill>
                  <a:schemeClr val="tx1"/>
                </a:solidFill>
              </a:rPr>
              <a:t> caso haja descumprimento, notificar formalmente a empresa contratada, dando-lhe o direito de </a:t>
            </a:r>
            <a:r>
              <a:rPr lang="pt-BR" sz="2000" b="1" dirty="0">
                <a:solidFill>
                  <a:schemeClr val="tx1"/>
                </a:solidFill>
              </a:rPr>
              <a:t>contraditório e ampla defesa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Aguardar a defesa e, se for o caso, aplicar as sanções cabíveis conforme o contrato e a lei (advertência, multa, etc.).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3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fiscalização é a base para a aplicação de sanções, caso o contratado não cumpra suas obrigações. A nova lei trouxe um rol de sanções e aprimorou a forma de aplicá-las, sempre respeitando o </a:t>
            </a:r>
            <a:r>
              <a:rPr lang="pt-BR" sz="2000" b="1" dirty="0">
                <a:solidFill>
                  <a:schemeClr val="tx1"/>
                </a:solidFill>
              </a:rPr>
              <a:t>contraditório e a ampla defesa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Advertência:</a:t>
            </a:r>
            <a:r>
              <a:rPr lang="pt-BR" sz="2000" dirty="0">
                <a:solidFill>
                  <a:schemeClr val="tx1"/>
                </a:solidFill>
              </a:rPr>
              <a:t> É a sanção mais branda, aplicada quando a inexecução for parcial e não justificar uma penalidade mais grave. Funciona como um aviso para que a empresa corrija o problema.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9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Multa:</a:t>
            </a:r>
            <a:r>
              <a:rPr lang="pt-BR" sz="2000" dirty="0">
                <a:solidFill>
                  <a:schemeClr val="tx1"/>
                </a:solidFill>
              </a:rPr>
              <a:t> É a sanção pecuniária, prevista em edital ou contrato, para punir atrasos injustificados ou inexecuções parciais. O valor e as condições de aplicação devem ser estabelecidos previamente para garantir a segurança jurídica.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9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FISCAL SETORIAL</a:t>
            </a: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 </a:t>
            </a:r>
            <a:r>
              <a:rPr lang="pt-BR" sz="2000" dirty="0">
                <a:solidFill>
                  <a:schemeClr val="tx1"/>
                </a:solidFill>
              </a:rPr>
              <a:t>Fiscal Setorial entra em cena quando o contrato possui uma capilaridade geográfica ou uma complexidade operacional que impede um único fiscal de acompanhar tudo de perto.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</a:t>
            </a:r>
            <a:r>
              <a:rPr lang="pt-BR" sz="2000" b="1" dirty="0">
                <a:solidFill>
                  <a:schemeClr val="tx1"/>
                </a:solidFill>
              </a:rPr>
              <a:t>Atuação Prática:</a:t>
            </a:r>
            <a:r>
              <a:rPr lang="pt-BR" sz="2000" dirty="0">
                <a:solidFill>
                  <a:schemeClr val="tx1"/>
                </a:solidFill>
              </a:rPr>
              <a:t> Ele é o "olho do contrato" em um local </a:t>
            </a:r>
            <a:r>
              <a:rPr lang="pt-BR" sz="2000" dirty="0" smtClean="0">
                <a:solidFill>
                  <a:schemeClr val="tx1"/>
                </a:solidFill>
              </a:rPr>
              <a:t>específico.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</a:t>
            </a:r>
            <a:r>
              <a:rPr lang="pt-BR" sz="2000" dirty="0" smtClean="0">
                <a:solidFill>
                  <a:schemeClr val="tx1"/>
                </a:solidFill>
              </a:rPr>
              <a:t>EXEMPLO - contratos </a:t>
            </a:r>
            <a:r>
              <a:rPr lang="pt-BR" sz="2000" dirty="0">
                <a:solidFill>
                  <a:schemeClr val="tx1"/>
                </a:solidFill>
              </a:rPr>
              <a:t>centralizados (como uma única ata de registro de preços para manutenção predial ou limpeza de todas as escolas de um município).</a:t>
            </a:r>
          </a:p>
        </p:txBody>
      </p:sp>
    </p:spTree>
    <p:extLst>
      <p:ext uri="{BB962C8B-B14F-4D97-AF65-F5344CB8AC3E}">
        <p14:creationId xmlns:p14="http://schemas.microsoft.com/office/powerpoint/2010/main" val="4244401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45675"/>
            <a:ext cx="8520600" cy="352320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Impedimento de licitar e contratar:</a:t>
            </a:r>
            <a:r>
              <a:rPr lang="pt-BR" sz="2000" dirty="0">
                <a:solidFill>
                  <a:schemeClr val="tx1"/>
                </a:solidFill>
              </a:rPr>
              <a:t> É a sanção mais grave no âmbito do ente federativo que a aplicou. Ela impede a empresa de participar de licitações e de celebrar novos contratos com a Administração Pública.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Motivos de Aplicação:</a:t>
            </a:r>
            <a:r>
              <a:rPr lang="pt-BR" sz="2000" dirty="0">
                <a:solidFill>
                  <a:schemeClr val="tx1"/>
                </a:solidFill>
              </a:rPr>
              <a:t> O impedimento de licitar é aplicado a empresas que cometem infrações como: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Dar causa à </a:t>
            </a:r>
            <a:r>
              <a:rPr lang="pt-BR" sz="2000" b="1" dirty="0">
                <a:solidFill>
                  <a:schemeClr val="tx1"/>
                </a:solidFill>
              </a:rPr>
              <a:t>inexecução parcial ou total</a:t>
            </a:r>
            <a:r>
              <a:rPr lang="pt-BR" sz="2000" dirty="0">
                <a:solidFill>
                  <a:schemeClr val="tx1"/>
                </a:solidFill>
              </a:rPr>
              <a:t> do contrato.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Não entregar a documentação exigida no edital.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Não celebrar o contrato, mesmo após convocação, sem uma justificativa válida.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</a:rPr>
              <a:t>	- Retardar a execução do contrato sem motivo justificável.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2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Prazo:</a:t>
            </a:r>
            <a:r>
              <a:rPr lang="pt-BR" sz="2000" dirty="0">
                <a:solidFill>
                  <a:schemeClr val="tx1"/>
                </a:solidFill>
              </a:rPr>
              <a:t> O impedimento de licitar pode ter duração de </a:t>
            </a:r>
            <a:r>
              <a:rPr lang="pt-BR" sz="2000" b="1" dirty="0">
                <a:solidFill>
                  <a:schemeClr val="tx1"/>
                </a:solidFill>
              </a:rPr>
              <a:t>até 3 anos</a:t>
            </a:r>
            <a:r>
              <a:rPr lang="pt-BR" sz="2000" dirty="0">
                <a:solidFill>
                  <a:schemeClr val="tx1"/>
                </a:solidFill>
              </a:rPr>
              <a:t>, dependendo da gravidade da infração e da discricionariedade da autoridade que aplicou a sanção.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- Processo Administrativo:</a:t>
            </a:r>
            <a:r>
              <a:rPr lang="pt-BR" sz="2000" dirty="0">
                <a:solidFill>
                  <a:schemeClr val="tx1"/>
                </a:solidFill>
              </a:rPr>
              <a:t> A sanção só pode ser aplicada após a instauração de um </a:t>
            </a:r>
            <a:r>
              <a:rPr lang="pt-BR" sz="2000" b="1" dirty="0">
                <a:solidFill>
                  <a:schemeClr val="tx1"/>
                </a:solidFill>
              </a:rPr>
              <a:t>processo administrativo sancionador</a:t>
            </a:r>
            <a:r>
              <a:rPr lang="pt-BR" sz="2000" dirty="0">
                <a:solidFill>
                  <a:schemeClr val="tx1"/>
                </a:solidFill>
              </a:rPr>
              <a:t> que garanta à empresa o direito ao </a:t>
            </a:r>
            <a:r>
              <a:rPr lang="pt-BR" sz="2000" b="1" dirty="0">
                <a:solidFill>
                  <a:schemeClr val="tx1"/>
                </a:solidFill>
              </a:rPr>
              <a:t>contraditório e à ampla defesa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1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Alcance:</a:t>
            </a:r>
            <a:r>
              <a:rPr lang="pt-BR" sz="2000" dirty="0">
                <a:solidFill>
                  <a:schemeClr val="tx1"/>
                </a:solidFill>
              </a:rPr>
              <a:t> O impedimento de licitar tem um alcance </a:t>
            </a:r>
            <a:r>
              <a:rPr lang="pt-BR" sz="2000" b="1" dirty="0">
                <a:solidFill>
                  <a:schemeClr val="tx1"/>
                </a:solidFill>
              </a:rPr>
              <a:t>restrito ao ente federativo que aplicou a sanção</a:t>
            </a:r>
            <a:r>
              <a:rPr lang="pt-BR" sz="2000" dirty="0">
                <a:solidFill>
                  <a:schemeClr val="tx1"/>
                </a:solidFill>
              </a:rPr>
              <a:t>. Isso significa que se um órgão municipal aplica a penalidade, a empresa fica impedida de licitar e contratar apenas com os órgãos e entidades (diretos e indiretos) daquele município.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7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Declaração de Inidoneidade para Licitar ou Contratar: </a:t>
            </a:r>
            <a:r>
              <a:rPr lang="pt-BR" sz="2000" dirty="0">
                <a:solidFill>
                  <a:schemeClr val="tx1"/>
                </a:solidFill>
              </a:rPr>
              <a:t>Esta é a penalidade mais grave e possui um alcance muito mais amplo. Ao ser declarada inidônea, a empresa fica proibida de participar de licitações e de celebrar novos contratos com </a:t>
            </a:r>
            <a:r>
              <a:rPr lang="pt-BR" sz="2000" b="1" dirty="0">
                <a:solidFill>
                  <a:schemeClr val="tx1"/>
                </a:solidFill>
              </a:rPr>
              <a:t>qualquer órgão ou entidade da Administração Pública, em todas as esferas federativas</a:t>
            </a:r>
            <a:r>
              <a:rPr lang="pt-BR" sz="2000" dirty="0">
                <a:solidFill>
                  <a:schemeClr val="tx1"/>
                </a:solidFill>
              </a:rPr>
              <a:t> (União, estados, Distrito Federal e municípios).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- </a:t>
            </a:r>
            <a:r>
              <a:rPr lang="pt-BR" sz="2000" b="1" dirty="0">
                <a:solidFill>
                  <a:schemeClr val="tx1"/>
                </a:solidFill>
              </a:rPr>
              <a:t>Prazo:</a:t>
            </a:r>
            <a:r>
              <a:rPr lang="pt-BR" sz="2000" dirty="0">
                <a:solidFill>
                  <a:schemeClr val="tx1"/>
                </a:solidFill>
              </a:rPr>
              <a:t> O prazo mínimo da sanção é de </a:t>
            </a:r>
            <a:r>
              <a:rPr lang="pt-BR" sz="2000" b="1" dirty="0">
                <a:solidFill>
                  <a:schemeClr val="tx1"/>
                </a:solidFill>
              </a:rPr>
              <a:t>3 anos</a:t>
            </a:r>
            <a:r>
              <a:rPr lang="pt-BR" sz="2000" dirty="0">
                <a:solidFill>
                  <a:schemeClr val="tx1"/>
                </a:solidFill>
              </a:rPr>
              <a:t>, podendo chegar a </a:t>
            </a:r>
            <a:r>
              <a:rPr lang="pt-BR" sz="2000" b="1" dirty="0">
                <a:solidFill>
                  <a:schemeClr val="tx1"/>
                </a:solidFill>
              </a:rPr>
              <a:t>6 anos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	- Motivo:</a:t>
            </a:r>
            <a:r>
              <a:rPr lang="pt-BR" sz="2000" dirty="0">
                <a:solidFill>
                  <a:schemeClr val="tx1"/>
                </a:solidFill>
              </a:rPr>
              <a:t> É aplicada em casos de infrações mais graves, como fraude comprovada na licitação, conduta ilícita, ou comportamentos que demonstrem falta de idoneidade (ética e confiança) para contratar com o poder público.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5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 </a:t>
            </a:r>
            <a:r>
              <a:rPr lang="pt-BR" sz="2000" dirty="0">
                <a:solidFill>
                  <a:schemeClr val="tx1"/>
                </a:solidFill>
              </a:rPr>
              <a:t>processo de fiscalização, do acompanhamento diário à aplicação de sanções, é uma responsabilidade contínua da Administração para garantir que o dinheiro público seja usado de forma eficiente e que os serviços essenciais à população sejam entregues com qualidade.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5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responsabilização do fiscal não é automática ou cega. De acordo com o art. 22 da Lei de Introdução às Normas do Direito Brasileiro (LINDB) e a jurisprudência do TCU, devem ser consideradas as </a:t>
            </a:r>
            <a:r>
              <a:rPr lang="pt-BR" sz="2000" b="1" dirty="0">
                <a:solidFill>
                  <a:schemeClr val="tx1"/>
                </a:solidFill>
              </a:rPr>
              <a:t>condições reais de trabalho</a:t>
            </a:r>
            <a:r>
              <a:rPr lang="pt-BR" sz="2000" dirty="0">
                <a:solidFill>
                  <a:schemeClr val="tx1"/>
                </a:solidFill>
              </a:rPr>
              <a:t> do servidor:</a:t>
            </a:r>
          </a:p>
        </p:txBody>
      </p:sp>
    </p:spTree>
    <p:extLst>
      <p:ext uri="{BB962C8B-B14F-4D97-AF65-F5344CB8AC3E}">
        <p14:creationId xmlns:p14="http://schemas.microsoft.com/office/powerpoint/2010/main" val="3820817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O que protege o fiscal de sanções?</a:t>
            </a:r>
            <a:endParaRPr lang="pt-BR" sz="20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Registro </a:t>
            </a:r>
            <a:r>
              <a:rPr lang="pt-BR" sz="2000" b="1" dirty="0">
                <a:solidFill>
                  <a:schemeClr val="tx1"/>
                </a:solidFill>
              </a:rPr>
              <a:t>formal das ocorrências:</a:t>
            </a:r>
            <a:r>
              <a:rPr lang="pt-BR" sz="2000" dirty="0">
                <a:solidFill>
                  <a:schemeClr val="tx1"/>
                </a:solidFill>
              </a:rPr>
              <a:t> O fiscal que anotou no histórico do contrato as falhas da empresa e notificou o Gestor do Contrato ou a autoridade superior cumpre seu papel e afasta a omissão, mesmo que os superiores decidam não punir a empresa.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4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Falta </a:t>
            </a:r>
            <a:r>
              <a:rPr lang="pt-BR" sz="2000" b="1" dirty="0">
                <a:solidFill>
                  <a:schemeClr val="tx1"/>
                </a:solidFill>
              </a:rPr>
              <a:t>de condições de trabalho:</a:t>
            </a:r>
            <a:r>
              <a:rPr lang="pt-BR" sz="2000" dirty="0">
                <a:solidFill>
                  <a:schemeClr val="tx1"/>
                </a:solidFill>
              </a:rPr>
              <a:t> Estrutura precária, ausência de transporte para vistoria ou acúmulo excessivo de contratos sob sua responsabilidade (violação ao princípio da segregação de funções) podem excluir a culpa do fiscal se ele houver alertado formalmente a Administração sobre essas limitações.</a:t>
            </a:r>
          </a:p>
        </p:txBody>
      </p:sp>
    </p:spTree>
    <p:extLst>
      <p:ext uri="{BB962C8B-B14F-4D97-AF65-F5344CB8AC3E}">
        <p14:creationId xmlns:p14="http://schemas.microsoft.com/office/powerpoint/2010/main" val="356102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 SETORIAL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Função </a:t>
            </a:r>
            <a:r>
              <a:rPr lang="pt-BR" sz="2000" b="1" dirty="0">
                <a:solidFill>
                  <a:schemeClr val="tx1"/>
                </a:solidFill>
              </a:rPr>
              <a:t>Principal:</a:t>
            </a:r>
            <a:r>
              <a:rPr lang="pt-BR" sz="2000" dirty="0">
                <a:solidFill>
                  <a:schemeClr val="tx1"/>
                </a:solidFill>
              </a:rPr>
              <a:t> Ele acompanha a execução diária apenas no seu setor/unidade, anotando ocorrências e reportando-as ao </a:t>
            </a:r>
            <a:r>
              <a:rPr lang="pt-BR" sz="2000" b="1" dirty="0">
                <a:solidFill>
                  <a:schemeClr val="tx1"/>
                </a:solidFill>
              </a:rPr>
              <a:t>Fiscal Técnico</a:t>
            </a:r>
            <a:r>
              <a:rPr lang="pt-BR" sz="2000" dirty="0">
                <a:solidFill>
                  <a:schemeClr val="tx1"/>
                </a:solidFill>
              </a:rPr>
              <a:t> (geral) ou ao </a:t>
            </a:r>
            <a:r>
              <a:rPr lang="pt-BR" sz="2000" b="1" dirty="0">
                <a:solidFill>
                  <a:schemeClr val="tx1"/>
                </a:solidFill>
              </a:rPr>
              <a:t>Gestor do Contrato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Competência </a:t>
            </a:r>
            <a:r>
              <a:rPr lang="pt-BR" sz="2000" b="1" dirty="0">
                <a:solidFill>
                  <a:schemeClr val="tx1"/>
                </a:solidFill>
              </a:rPr>
              <a:t>de Recebimento:</a:t>
            </a:r>
            <a:r>
              <a:rPr lang="pt-BR" sz="2000" dirty="0">
                <a:solidFill>
                  <a:schemeClr val="tx1"/>
                </a:solidFill>
              </a:rPr>
              <a:t> Ele tem competência para realizar o </a:t>
            </a:r>
            <a:r>
              <a:rPr lang="pt-BR" sz="2000" b="1" dirty="0">
                <a:solidFill>
                  <a:schemeClr val="tx1"/>
                </a:solidFill>
              </a:rPr>
              <a:t>recebimento provisório</a:t>
            </a:r>
            <a:r>
              <a:rPr lang="pt-BR" sz="2000" dirty="0">
                <a:solidFill>
                  <a:schemeClr val="tx1"/>
                </a:solidFill>
              </a:rPr>
              <a:t> das parcelas executadas sob sua supervisão direta.</a:t>
            </a:r>
          </a:p>
        </p:txBody>
      </p:sp>
    </p:spTree>
    <p:extLst>
      <p:ext uri="{BB962C8B-B14F-4D97-AF65-F5344CB8AC3E}">
        <p14:creationId xmlns:p14="http://schemas.microsoft.com/office/powerpoint/2010/main" val="1041031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RESUMO FINAL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Recusa </a:t>
            </a:r>
            <a:r>
              <a:rPr lang="pt-BR" sz="2000" b="1" dirty="0">
                <a:solidFill>
                  <a:schemeClr val="tx1"/>
                </a:solidFill>
              </a:rPr>
              <a:t>por falta de capacidade técnica:</a:t>
            </a:r>
            <a:r>
              <a:rPr lang="pt-BR" sz="2000" dirty="0">
                <a:solidFill>
                  <a:schemeClr val="tx1"/>
                </a:solidFill>
              </a:rPr>
              <a:t> O encargo de fiscal não pode ser recusado imotivadamente (conforme art. 11 da Lei 14.133/2021), mas se o objeto exigir conhecimento estritamente técnico que o servidor não possui (</a:t>
            </a:r>
            <a:r>
              <a:rPr lang="pt-BR" sz="2000" dirty="0" err="1">
                <a:solidFill>
                  <a:schemeClr val="tx1"/>
                </a:solidFill>
              </a:rPr>
              <a:t>ex</a:t>
            </a:r>
            <a:r>
              <a:rPr lang="pt-BR" sz="2000" dirty="0">
                <a:solidFill>
                  <a:schemeClr val="tx1"/>
                </a:solidFill>
              </a:rPr>
              <a:t>: engenharia), ele deve formalizar essa incapacidade à chefia imediatamente para requerer apoio técnico ou sua substituição, protegendo-se de futuras falhas.</a:t>
            </a:r>
          </a:p>
        </p:txBody>
      </p:sp>
    </p:spTree>
    <p:extLst>
      <p:ext uri="{BB962C8B-B14F-4D97-AF65-F5344CB8AC3E}">
        <p14:creationId xmlns:p14="http://schemas.microsoft.com/office/powerpoint/2010/main" val="25658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 ADMINISTRATIVO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Fiscaliza a </a:t>
            </a:r>
            <a:r>
              <a:rPr lang="pt-BR" sz="2000" dirty="0">
                <a:solidFill>
                  <a:schemeClr val="tx1"/>
                </a:solidFill>
              </a:rPr>
              <a:t>burocracia legal da execução, sendo peça-chave especialmente em contratos de prestação de serviços com </a:t>
            </a:r>
            <a:r>
              <a:rPr lang="pt-BR" sz="2000" b="1" dirty="0">
                <a:solidFill>
                  <a:schemeClr val="tx1"/>
                </a:solidFill>
              </a:rPr>
              <a:t>dedicação exclusiva de mão de obra (DEMO)</a:t>
            </a:r>
            <a:r>
              <a:rPr lang="pt-BR" sz="2000" dirty="0">
                <a:solidFill>
                  <a:schemeClr val="tx1"/>
                </a:solidFill>
              </a:rPr>
              <a:t> para afastar a responsabilidade subsidiária da Administração (Tema 246 do STF</a:t>
            </a:r>
            <a:r>
              <a:rPr lang="pt-BR" sz="2000" dirty="0" smtClean="0">
                <a:solidFill>
                  <a:schemeClr val="tx1"/>
                </a:solidFill>
              </a:rPr>
              <a:t>).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Atuação </a:t>
            </a:r>
            <a:r>
              <a:rPr lang="pt-BR" sz="2000" b="1" dirty="0">
                <a:solidFill>
                  <a:schemeClr val="tx1"/>
                </a:solidFill>
              </a:rPr>
              <a:t>Prática:</a:t>
            </a:r>
            <a:r>
              <a:rPr lang="pt-BR" sz="2000" dirty="0">
                <a:solidFill>
                  <a:schemeClr val="tx1"/>
                </a:solidFill>
              </a:rPr>
              <a:t> Não avalia se o serviço foi "bem feito" (isso é papel do fiscal técnico), mas sim se a contratada cumpre as leis trabalhistas, previdenciárias e fiscais.</a:t>
            </a:r>
          </a:p>
        </p:txBody>
      </p:sp>
    </p:spTree>
    <p:extLst>
      <p:ext uri="{BB962C8B-B14F-4D97-AF65-F5344CB8AC3E}">
        <p14:creationId xmlns:p14="http://schemas.microsoft.com/office/powerpoint/2010/main" val="25870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FISCAL ADMINISTRATIVO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O que ele fiscaliza:</a:t>
            </a:r>
            <a:endParaRPr lang="pt-BR" sz="20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Recolhimento </a:t>
            </a:r>
            <a:r>
              <a:rPr lang="pt-BR" sz="2000" dirty="0">
                <a:solidFill>
                  <a:schemeClr val="tx1"/>
                </a:solidFill>
              </a:rPr>
              <a:t>de INSS e </a:t>
            </a:r>
            <a:r>
              <a:rPr lang="pt-BR" sz="2000" dirty="0" smtClean="0">
                <a:solidFill>
                  <a:schemeClr val="tx1"/>
                </a:solidFill>
              </a:rPr>
              <a:t>FGTS - Pagamento </a:t>
            </a:r>
            <a:r>
              <a:rPr lang="pt-BR" sz="2000" dirty="0">
                <a:solidFill>
                  <a:schemeClr val="tx1"/>
                </a:solidFill>
              </a:rPr>
              <a:t>de salários, férias, 13º salário, vale-transporte e </a:t>
            </a:r>
            <a:r>
              <a:rPr lang="pt-BR" sz="2000" dirty="0" smtClean="0">
                <a:solidFill>
                  <a:schemeClr val="tx1"/>
                </a:solidFill>
              </a:rPr>
              <a:t>vale-alimentação - Emissão </a:t>
            </a:r>
            <a:r>
              <a:rPr lang="pt-BR" sz="2000" dirty="0">
                <a:solidFill>
                  <a:schemeClr val="tx1"/>
                </a:solidFill>
              </a:rPr>
              <a:t>de certidões negativas de débitos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FISCAL ADMINISTRATIVO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Mecanismos de </a:t>
            </a:r>
            <a:r>
              <a:rPr lang="pt-BR" b="1" dirty="0" smtClean="0">
                <a:solidFill>
                  <a:schemeClr val="tx1"/>
                </a:solidFill>
              </a:rPr>
              <a:t>Controle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	</a:t>
            </a:r>
            <a:r>
              <a:rPr lang="pt-BR" dirty="0" smtClean="0">
                <a:solidFill>
                  <a:schemeClr val="tx1"/>
                </a:solidFill>
              </a:rPr>
              <a:t>Ele </a:t>
            </a:r>
            <a:r>
              <a:rPr lang="pt-BR" dirty="0">
                <a:solidFill>
                  <a:schemeClr val="tx1"/>
                </a:solidFill>
              </a:rPr>
              <a:t>analisa a documentação mensal enviada pela empresa antes de liberar o ateste para pagamento. Na Nova Lei, ele também operacionaliza mecanismos de proteção como a </a:t>
            </a:r>
            <a:r>
              <a:rPr lang="pt-BR" b="1" dirty="0">
                <a:solidFill>
                  <a:schemeClr val="tx1"/>
                </a:solidFill>
              </a:rPr>
              <a:t>Conta Depósito Vinculada </a:t>
            </a:r>
            <a:r>
              <a:rPr lang="pt-BR" dirty="0" smtClean="0">
                <a:solidFill>
                  <a:schemeClr val="tx1"/>
                </a:solidFill>
              </a:rPr>
              <a:t>ou </a:t>
            </a:r>
            <a:r>
              <a:rPr lang="pt-BR" dirty="0">
                <a:solidFill>
                  <a:schemeClr val="tx1"/>
                </a:solidFill>
              </a:rPr>
              <a:t>o pagamento pelo </a:t>
            </a:r>
            <a:r>
              <a:rPr lang="pt-BR" b="1" dirty="0">
                <a:solidFill>
                  <a:schemeClr val="tx1"/>
                </a:solidFill>
              </a:rPr>
              <a:t>Fato Gerador</a:t>
            </a:r>
            <a:r>
              <a:rPr lang="pt-BR" dirty="0">
                <a:solidFill>
                  <a:schemeClr val="tx1"/>
                </a:solidFill>
              </a:rPr>
              <a:t>, retendo valores caso haja descumprimento de obrigações trabalhistas.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7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RECEBIMENTO DEFINITIVO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 </a:t>
            </a:r>
            <a:r>
              <a:rPr lang="pt-BR" sz="2000" dirty="0">
                <a:solidFill>
                  <a:schemeClr val="tx1"/>
                </a:solidFill>
              </a:rPr>
              <a:t>processo de encerramento e aceite das etapas contratuais mudou seu fluxo e prazos na nova lei, dividindo-se rigidamente entre quem atesta a execução física e quem aceita o objeto em nome da Administração (Art. 140 da Lei nº 14.133/2021</a:t>
            </a:r>
            <a:r>
              <a:rPr lang="pt-BR" sz="2000" dirty="0" smtClean="0">
                <a:solidFill>
                  <a:schemeClr val="tx1"/>
                </a:solidFill>
              </a:rPr>
              <a:t>).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RECEBIMENTO </a:t>
            </a:r>
            <a:r>
              <a:rPr lang="pt-BR" b="1" dirty="0"/>
              <a:t>DEFINITIVO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45675"/>
            <a:ext cx="8520600" cy="3312950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</a:rPr>
              <a:t>O Fluxo em Serviços Terceirizados</a:t>
            </a:r>
            <a:r>
              <a:rPr lang="pt-BR" sz="2000" b="1" dirty="0" smtClean="0">
                <a:solidFill>
                  <a:schemeClr val="tx1"/>
                </a:solidFill>
              </a:rPr>
              <a:t>: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	1 Recebimento Provisório -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Realizado pelos </a:t>
            </a:r>
            <a:r>
              <a:rPr lang="pt-BR" sz="2000" b="1" dirty="0">
                <a:solidFill>
                  <a:schemeClr val="tx1"/>
                </a:solidFill>
              </a:rPr>
              <a:t>Fiscais (Técnico, Administrativo ou Setorial)</a:t>
            </a:r>
            <a:r>
              <a:rPr lang="pt-BR" sz="2000" dirty="0">
                <a:solidFill>
                  <a:schemeClr val="tx1"/>
                </a:solidFill>
              </a:rPr>
              <a:t> em até </a:t>
            </a:r>
            <a:r>
              <a:rPr lang="pt-BR" sz="2000" b="1" dirty="0">
                <a:solidFill>
                  <a:schemeClr val="tx1"/>
                </a:solidFill>
              </a:rPr>
              <a:t>10 dias</a:t>
            </a:r>
            <a:r>
              <a:rPr lang="pt-BR" sz="2000" dirty="0">
                <a:solidFill>
                  <a:schemeClr val="tx1"/>
                </a:solidFill>
              </a:rPr>
              <a:t> da entrega do objeto ou da finalização da etapa, mediante termo detalhado que comprove a execução.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4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182</Words>
  <Application>Microsoft Office PowerPoint</Application>
  <PresentationFormat>Apresentação na tela (16:9)</PresentationFormat>
  <Paragraphs>160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Simple Light</vt:lpstr>
      <vt:lpstr>Apresentação do PowerPoint</vt:lpstr>
      <vt:lpstr>Apresentação do PowerPoint</vt:lpstr>
      <vt:lpstr>FISCAL SETORIAL </vt:lpstr>
      <vt:lpstr>FISCAL SETORIAL</vt:lpstr>
      <vt:lpstr>FISCAL ADMINISTRATIVO</vt:lpstr>
      <vt:lpstr>FISCAL ADMINISTRATIVO</vt:lpstr>
      <vt:lpstr>FISCAL ADMINISTRATIVO</vt:lpstr>
      <vt:lpstr>RECEBIMENTO DEFINITIVO</vt:lpstr>
      <vt:lpstr>RECEBIMENTO DEFINITIVO</vt:lpstr>
      <vt:lpstr>RECEBIMENTO DEFINITIVO</vt:lpstr>
      <vt:lpstr>RECEBIMENTO DEFINITIVO</vt:lpstr>
      <vt:lpstr>GESTÃO DOCUMENTAL</vt:lpstr>
      <vt:lpstr>GESTÃO DOCUMENTAL</vt:lpstr>
      <vt:lpstr>GESTÃO DOCUMENTAL</vt:lpstr>
      <vt:lpstr>GESTÃO DOCUMENTAL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  <vt:lpstr>RESUMO FINAL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21</cp:revision>
  <dcterms:modified xsi:type="dcterms:W3CDTF">2026-06-17T12:13:21Z</dcterms:modified>
</cp:coreProperties>
</file>